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 Slab"/>
      <p:regular r:id="rId13"/>
      <p:bold r:id="rId14"/>
    </p:embeddedFont>
    <p:embeddedFont>
      <p:font typeface="Roboto Medium"/>
      <p:regular r:id="rId15"/>
      <p:bold r:id="rId16"/>
      <p:italic r:id="rId17"/>
      <p:boldItalic r:id="rId18"/>
    </p:embeddedFon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6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-italic.fntdata"/><Relationship Id="rId13" Type="http://schemas.openxmlformats.org/officeDocument/2006/relationships/font" Target="fonts/RobotoSlab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Medium-regular.fntdata"/><Relationship Id="rId14" Type="http://schemas.openxmlformats.org/officeDocument/2006/relationships/font" Target="fonts/RobotoSlab-bold.fntdata"/><Relationship Id="rId17" Type="http://schemas.openxmlformats.org/officeDocument/2006/relationships/font" Target="fonts/RobotoMedium-italic.fntdata"/><Relationship Id="rId16" Type="http://schemas.openxmlformats.org/officeDocument/2006/relationships/font" Target="fonts/RobotoMedium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regular.fntdata"/><Relationship Id="rId6" Type="http://schemas.openxmlformats.org/officeDocument/2006/relationships/slide" Target="slides/slide1.xml"/><Relationship Id="rId18" Type="http://schemas.openxmlformats.org/officeDocument/2006/relationships/font" Target="fonts/RobotoMedium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03aba7608a_0_1042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g303aba7608a_0_1042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54" name="Google Shape;54;g303aba7608a_0_1042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3aba7608a_0_1662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g303aba7608a_0_1662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71" name="Google Shape;71;g303aba7608a_0_1662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03aba7608a_0_1801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303aba7608a_0_1801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00" name="Google Shape;100;g303aba7608a_0_1801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11d2e7aea2_0_0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311d2e7aea2_0_0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14" name="Google Shape;114;g311d2e7aea2_0_0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1d2e7aea2_0_40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g311d2e7aea2_0_40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27" name="Google Shape;127;g311d2e7aea2_0_40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3123637ff1_1_3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33123637ff1_1_3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61" name="Google Shape;161;g33123637ff1_1_3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3123637ff1_0_4:notes"/>
          <p:cNvSpPr/>
          <p:nvPr>
            <p:ph idx="2" type="sldImg"/>
          </p:nvPr>
        </p:nvSpPr>
        <p:spPr>
          <a:xfrm>
            <a:off x="343070" y="428572"/>
            <a:ext cx="2742900" cy="115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33123637ff1_0_4:notes"/>
          <p:cNvSpPr txBox="1"/>
          <p:nvPr>
            <p:ph idx="1" type="body"/>
          </p:nvPr>
        </p:nvSpPr>
        <p:spPr>
          <a:xfrm>
            <a:off x="342900" y="1650002"/>
            <a:ext cx="2743200" cy="13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950" lIns="41900" spcFirstLastPara="1" rIns="41900" wrap="square" tIns="20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t/>
            </a:r>
            <a:endParaRPr/>
          </a:p>
        </p:txBody>
      </p:sp>
      <p:sp>
        <p:nvSpPr>
          <p:cNvPr id="175" name="Google Shape;175;g33123637ff1_0_4:notes"/>
          <p:cNvSpPr txBox="1"/>
          <p:nvPr>
            <p:ph idx="12" type="sldNum"/>
          </p:nvPr>
        </p:nvSpPr>
        <p:spPr>
          <a:xfrm>
            <a:off x="1942306" y="3256551"/>
            <a:ext cx="1485900" cy="171900"/>
          </a:xfrm>
          <a:prstGeom prst="rect">
            <a:avLst/>
          </a:prstGeom>
          <a:noFill/>
          <a:ln>
            <a:noFill/>
          </a:ln>
        </p:spPr>
        <p:txBody>
          <a:bodyPr anchorCtr="0" anchor="b" bIns="20950" lIns="41900" spcFirstLastPara="1" rIns="41900" wrap="square" tIns="20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 sz="600"/>
              <a:t>‹#›</a:t>
            </a:fld>
            <a:endParaRPr sz="6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20.png"/><Relationship Id="rId9" Type="http://schemas.openxmlformats.org/officeDocument/2006/relationships/image" Target="../media/image12.png"/><Relationship Id="rId5" Type="http://schemas.openxmlformats.org/officeDocument/2006/relationships/image" Target="../media/image16.png"/><Relationship Id="rId6" Type="http://schemas.openxmlformats.org/officeDocument/2006/relationships/image" Target="../media/image10.png"/><Relationship Id="rId7" Type="http://schemas.openxmlformats.org/officeDocument/2006/relationships/image" Target="../media/image8.png"/><Relationship Id="rId8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9" Type="http://schemas.openxmlformats.org/officeDocument/2006/relationships/image" Target="../media/image5.png"/><Relationship Id="rId5" Type="http://schemas.openxmlformats.org/officeDocument/2006/relationships/image" Target="../media/image17.png"/><Relationship Id="rId6" Type="http://schemas.openxmlformats.org/officeDocument/2006/relationships/image" Target="../media/image2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5" Type="http://schemas.openxmlformats.org/officeDocument/2006/relationships/image" Target="../media/image2.png"/><Relationship Id="rId6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19.png"/><Relationship Id="rId7" Type="http://schemas.openxmlformats.org/officeDocument/2006/relationships/image" Target="../media/image2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5" Type="http://schemas.openxmlformats.org/officeDocument/2006/relationships/image" Target="../media/image17.png"/><Relationship Id="rId6" Type="http://schemas.openxmlformats.org/officeDocument/2006/relationships/image" Target="../media/image2.png"/><Relationship Id="rId7" Type="http://schemas.openxmlformats.org/officeDocument/2006/relationships/image" Target="../media/image7.png"/><Relationship Id="rId8" Type="http://schemas.openxmlformats.org/officeDocument/2006/relationships/image" Target="../media/image1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hyperlink" Target="https://developer.apple.com/documentation/coreml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5" Type="http://schemas.openxmlformats.org/officeDocument/2006/relationships/image" Target="../media/image17.png"/><Relationship Id="rId6" Type="http://schemas.openxmlformats.org/officeDocument/2006/relationships/image" Target="../media/image2.png"/><Relationship Id="rId7" Type="http://schemas.openxmlformats.org/officeDocument/2006/relationships/image" Target="../media/image7.png"/><Relationship Id="rId8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56" name="Google Shape;5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0" y="0"/>
            <a:ext cx="9137712" cy="51428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57" name="Google Shape;5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00" y="4344718"/>
            <a:ext cx="9137712" cy="2687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58" name="Google Shape;5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00" y="4075899"/>
            <a:ext cx="9137712" cy="2688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59" name="Google Shape;59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47609" y="4877480"/>
            <a:ext cx="569640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0" name="Google Shape;6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0180" y="4712448"/>
            <a:ext cx="3067993" cy="2907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1" name="Google Shape;61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300" y="490721"/>
            <a:ext cx="6391726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2" name="Google Shape;62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00" y="761808"/>
            <a:ext cx="9137712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63" name="Google Shape;63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497285" y="342435"/>
            <a:ext cx="2646724" cy="290763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5162558" y="904678"/>
            <a:ext cx="35262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4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Weekly Updates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5074647" y="3264816"/>
            <a:ext cx="3702000" cy="8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2400"/>
              <a:buFont typeface="Roboto Medium"/>
              <a:buNone/>
            </a:pPr>
            <a:r>
              <a:rPr lang="en" sz="2400">
                <a:solidFill>
                  <a:srgbClr val="EEECD5"/>
                </a:solidFill>
                <a:latin typeface="Roboto Medium"/>
                <a:ea typeface="Roboto Medium"/>
                <a:cs typeface="Roboto Medium"/>
                <a:sym typeface="Roboto Medium"/>
              </a:rPr>
              <a:t>sdmay25-11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67" name="Google Shape;67;p1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14363" y="171450"/>
            <a:ext cx="4424367" cy="4057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73" name="Google Shape;7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4" name="Google Shape;7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5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5" name="Google Shape;75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6" name="Google Shape;76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7" name="Google Shape;7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78" name="Google Shape;78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3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8763008" y="2133600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1528450" y="788475"/>
            <a:ext cx="5832300" cy="6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3000"/>
              <a:buFont typeface="Roboto Slab"/>
              <a:buNone/>
            </a:pPr>
            <a:r>
              <a:rPr b="1" lang="en" sz="30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Our Week of Testing/Errors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552951" y="1576400"/>
            <a:ext cx="2385600" cy="2495700"/>
          </a:xfrm>
          <a:prstGeom prst="roundRect">
            <a:avLst>
              <a:gd fmla="val 3286" name="adj"/>
            </a:avLst>
          </a:prstGeom>
          <a:noFill/>
          <a:ln cap="flat" cmpd="sng" w="381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82" name="Google Shape;82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486109" y="1690688"/>
            <a:ext cx="609185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/>
          <p:nvPr/>
        </p:nvSpPr>
        <p:spPr>
          <a:xfrm>
            <a:off x="795338" y="2414588"/>
            <a:ext cx="19908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757250" y="2414595"/>
            <a:ext cx="2067000" cy="3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6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Our First Test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5"/>
          <p:cNvSpPr/>
          <p:nvPr/>
        </p:nvSpPr>
        <p:spPr>
          <a:xfrm>
            <a:off x="420950" y="2716430"/>
            <a:ext cx="2517600" cy="13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We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encountered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 several errors testing the linkage between the Flutter frontend and the C++ backend 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Debugging on-site suggested further development was needed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3424241" y="1576388"/>
            <a:ext cx="2295600" cy="2495700"/>
          </a:xfrm>
          <a:prstGeom prst="roundRect">
            <a:avLst>
              <a:gd fmla="val 3286" name="adj"/>
            </a:avLst>
          </a:prstGeom>
          <a:noFill/>
          <a:ln cap="flat" cmpd="sng" w="381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87" name="Google Shape;87;p1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219094" y="1690688"/>
            <a:ext cx="70582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5"/>
          <p:cNvSpPr/>
          <p:nvPr/>
        </p:nvSpPr>
        <p:spPr>
          <a:xfrm>
            <a:off x="3576641" y="2414588"/>
            <a:ext cx="19908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5"/>
          <p:cNvSpPr/>
          <p:nvPr/>
        </p:nvSpPr>
        <p:spPr>
          <a:xfrm>
            <a:off x="3538550" y="2414593"/>
            <a:ext cx="2067000" cy="2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Our Solutions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3297150" y="2716400"/>
            <a:ext cx="2385600" cy="12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Lowering the latency of the backend calls is necessary.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Modifications were made to reduce the load and increase parallelism.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6205544" y="1576388"/>
            <a:ext cx="2295600" cy="2495700"/>
          </a:xfrm>
          <a:prstGeom prst="roundRect">
            <a:avLst>
              <a:gd fmla="val 3286" name="adj"/>
            </a:avLst>
          </a:prstGeom>
          <a:noFill/>
          <a:ln cap="flat" cmpd="sng" w="381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92" name="Google Shape;92;p1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111296" y="1690688"/>
            <a:ext cx="484021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5"/>
          <p:cNvSpPr/>
          <p:nvPr/>
        </p:nvSpPr>
        <p:spPr>
          <a:xfrm>
            <a:off x="6357943" y="2414588"/>
            <a:ext cx="19908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6319850" y="2414595"/>
            <a:ext cx="2067000" cy="3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In the future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6205550" y="2762300"/>
            <a:ext cx="2181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Further work on integrating iPhone’s ML Core can increase computing power.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Additional latency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modifications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 can be made.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descr=" " id="96" name="Google Shape;96;p1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453628" y="4237038"/>
            <a:ext cx="609600" cy="609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02" name="Google Shape;10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03" name="Google Shape;10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3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04" name="Google Shape;104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05" name="Google Shape;105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06" name="Google Shape;10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0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/>
          <p:nvPr/>
        </p:nvSpPr>
        <p:spPr>
          <a:xfrm>
            <a:off x="8763008" y="2375975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57300" y="748375"/>
            <a:ext cx="61248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But wait… </a:t>
            </a: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there is good news</a:t>
            </a: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!!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242725" y="1323450"/>
            <a:ext cx="8707500" cy="3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242725" y="1492675"/>
            <a:ext cx="8370300" cy="30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lang="en" sz="20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We have successfully installed OpenCV’s total library for Android</a:t>
            </a:r>
            <a:endParaRPr sz="20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t/>
            </a:r>
            <a:endParaRPr sz="20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●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Partitioning a Linux container, we installed: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○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Google web commands to install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■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Android SDK &amp; NDK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○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Ninja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○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CMake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○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OpenCV’s repo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○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OpenCV’s contrib_modules repo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●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After a successful 2 hour build, we have a successful integration with the current C++ code for both iOS and Android building and running.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16" name="Google Shape;11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4909103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17" name="Google Shape;11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18" name="Google Shape;118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19" name="Google Shape;11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18090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7"/>
          <p:cNvSpPr/>
          <p:nvPr/>
        </p:nvSpPr>
        <p:spPr>
          <a:xfrm>
            <a:off x="8763008" y="2375975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7"/>
          <p:cNvSpPr/>
          <p:nvPr/>
        </p:nvSpPr>
        <p:spPr>
          <a:xfrm>
            <a:off x="157300" y="748375"/>
            <a:ext cx="49032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Our First Test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8972" y="1474463"/>
            <a:ext cx="2972984" cy="308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95950" y="1313550"/>
            <a:ext cx="4578959" cy="344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29" name="Google Shape;12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30" name="Google Shape;13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3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31" name="Google Shape;131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32" name="Google Shape;132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33" name="Google Shape;13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34" name="Google Shape;13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0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8"/>
          <p:cNvSpPr/>
          <p:nvPr/>
        </p:nvSpPr>
        <p:spPr>
          <a:xfrm>
            <a:off x="8763008" y="2375975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8"/>
          <p:cNvSpPr/>
          <p:nvPr/>
        </p:nvSpPr>
        <p:spPr>
          <a:xfrm>
            <a:off x="157303" y="1482938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37" name="Google Shape;137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57303" y="1482938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8"/>
          <p:cNvSpPr/>
          <p:nvPr/>
        </p:nvSpPr>
        <p:spPr>
          <a:xfrm>
            <a:off x="157303" y="1482938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8"/>
          <p:cNvSpPr/>
          <p:nvPr/>
        </p:nvSpPr>
        <p:spPr>
          <a:xfrm>
            <a:off x="307322" y="1599619"/>
            <a:ext cx="3096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8"/>
          <p:cNvSpPr/>
          <p:nvPr/>
        </p:nvSpPr>
        <p:spPr>
          <a:xfrm>
            <a:off x="843103" y="1528181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8"/>
          <p:cNvSpPr/>
          <p:nvPr/>
        </p:nvSpPr>
        <p:spPr>
          <a:xfrm>
            <a:off x="843103" y="1528181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C++ </a:t>
            </a: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Multithreading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8"/>
          <p:cNvSpPr/>
          <p:nvPr/>
        </p:nvSpPr>
        <p:spPr>
          <a:xfrm>
            <a:off x="843100" y="1866325"/>
            <a:ext cx="3890100" cy="7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+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Edit the OpenCV program to use the maximum number of CPUs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available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+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All of OpenCV’s intensive calls like KCF support 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parallel</a:t>
            </a: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 execution on multiple CPUs.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+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Will increase efficiency of these major function calls, lowering latency. 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3" name="Google Shape;143;p18"/>
          <p:cNvSpPr/>
          <p:nvPr/>
        </p:nvSpPr>
        <p:spPr>
          <a:xfrm>
            <a:off x="4678993" y="1534300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44" name="Google Shape;144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78993" y="1534300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8"/>
          <p:cNvSpPr/>
          <p:nvPr/>
        </p:nvSpPr>
        <p:spPr>
          <a:xfrm>
            <a:off x="4678993" y="1534300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4814724" y="1650981"/>
            <a:ext cx="3381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8"/>
          <p:cNvSpPr/>
          <p:nvPr/>
        </p:nvSpPr>
        <p:spPr>
          <a:xfrm>
            <a:off x="5364794" y="1579544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5364794" y="1579544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Flutter UI Lagging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49" name="Google Shape;149;p18"/>
          <p:cNvSpPr/>
          <p:nvPr/>
        </p:nvSpPr>
        <p:spPr>
          <a:xfrm>
            <a:off x="5364800" y="1917642"/>
            <a:ext cx="33477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+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Flutter Isolates are a tool that allows you to execute a function on an alternative Flutter thread.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+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Change the image stream to execute on another Flutter thread, calling the C++.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+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This allows the frontend display to run as normal, and update when results return.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18"/>
          <p:cNvSpPr/>
          <p:nvPr/>
        </p:nvSpPr>
        <p:spPr>
          <a:xfrm>
            <a:off x="164653" y="3254288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51" name="Google Shape;151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4653" y="3254288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8"/>
          <p:cNvSpPr/>
          <p:nvPr/>
        </p:nvSpPr>
        <p:spPr>
          <a:xfrm>
            <a:off x="164653" y="3101888"/>
            <a:ext cx="609600" cy="609600"/>
          </a:xfrm>
          <a:prstGeom prst="roundRect">
            <a:avLst>
              <a:gd fmla="val 781313" name="adj"/>
            </a:avLst>
          </a:prstGeom>
          <a:noFill/>
          <a:ln cap="flat" cmpd="sng" w="12700">
            <a:solidFill>
              <a:srgbClr val="EEE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8"/>
          <p:cNvSpPr/>
          <p:nvPr/>
        </p:nvSpPr>
        <p:spPr>
          <a:xfrm>
            <a:off x="302765" y="3218569"/>
            <a:ext cx="3333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i="0" lang="en" sz="1800" u="none" cap="none" strike="noStrike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03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8"/>
          <p:cNvSpPr/>
          <p:nvPr/>
        </p:nvSpPr>
        <p:spPr>
          <a:xfrm>
            <a:off x="850453" y="3299531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850453" y="3299531"/>
            <a:ext cx="23004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Reducing Frames</a:t>
            </a:r>
            <a:endParaRPr b="1" sz="18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1" sz="18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56" name="Google Shape;156;p18"/>
          <p:cNvSpPr/>
          <p:nvPr/>
        </p:nvSpPr>
        <p:spPr>
          <a:xfrm>
            <a:off x="850450" y="3561448"/>
            <a:ext cx="33477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Flutter runs with 120 fps on supported devices.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We were attempting to capture and send 120 frames to the C++ functions.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Char char="-"/>
            </a:pPr>
            <a:r>
              <a:rPr lang="en" sz="12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Reduced to capturing 1 every 4 frames, reducing the load and improving latency.</a:t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200"/>
              <a:buFont typeface="Roboto"/>
              <a:buNone/>
            </a:pPr>
            <a:r>
              <a:t/>
            </a:r>
            <a:endParaRPr sz="12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18"/>
          <p:cNvSpPr/>
          <p:nvPr/>
        </p:nvSpPr>
        <p:spPr>
          <a:xfrm>
            <a:off x="157300" y="748375"/>
            <a:ext cx="74316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Our Latency Solutions </a:t>
            </a:r>
            <a:r>
              <a:rPr b="1"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Branch: lower-latency</a:t>
            </a:r>
            <a:endParaRPr b="1"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63" name="Google Shape;16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64" name="Google Shape;16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3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65" name="Google Shape;165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66" name="Google Shape;166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67" name="Google Shape;16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0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9"/>
          <p:cNvSpPr/>
          <p:nvPr/>
        </p:nvSpPr>
        <p:spPr>
          <a:xfrm>
            <a:off x="8763008" y="2375975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9"/>
          <p:cNvSpPr/>
          <p:nvPr/>
        </p:nvSpPr>
        <p:spPr>
          <a:xfrm>
            <a:off x="157300" y="748375"/>
            <a:ext cx="61248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Core ML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9"/>
          <p:cNvSpPr txBox="1"/>
          <p:nvPr/>
        </p:nvSpPr>
        <p:spPr>
          <a:xfrm>
            <a:off x="242725" y="1323450"/>
            <a:ext cx="8707500" cy="32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1" name="Google Shape;171;p19"/>
          <p:cNvSpPr/>
          <p:nvPr/>
        </p:nvSpPr>
        <p:spPr>
          <a:xfrm>
            <a:off x="242725" y="1492675"/>
            <a:ext cx="8370300" cy="30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lang="en" sz="20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Documentation: </a:t>
            </a:r>
            <a:r>
              <a:rPr lang="en" sz="2000" u="sng">
                <a:solidFill>
                  <a:schemeClr val="hlink"/>
                </a:solidFill>
                <a:latin typeface="Roboto Slab"/>
                <a:ea typeface="Roboto Slab"/>
                <a:cs typeface="Roboto Slab"/>
                <a:sym typeface="Roboto Slab"/>
                <a:hlinkClick r:id="rId7"/>
              </a:rPr>
              <a:t>https://developer.apple.com/documentation/coreml/</a:t>
            </a:r>
            <a:endParaRPr sz="20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t/>
            </a:r>
            <a:endParaRPr sz="20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Why this could be useful for us:</a:t>
            </a:r>
            <a:endParaRPr sz="20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●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Allows us to leverage the iPhone’s </a:t>
            </a: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Neural</a:t>
            </a: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 Engine, which is dedicated for machine learning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●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Present on iPhone 8 and later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500"/>
              <a:buFont typeface="Roboto Slab"/>
              <a:buChar char="●"/>
            </a:pPr>
            <a:r>
              <a:rPr lang="en" sz="15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Would give us a way to separate and optimize the YOLO model for better performance</a:t>
            </a:r>
            <a:endParaRPr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4180D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77" name="Google Shape;17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57009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78" name="Google Shape;17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" y="4909103"/>
            <a:ext cx="9144010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79" name="Google Shape;179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6146" y="4519613"/>
            <a:ext cx="2853176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80" name="Google Shape;180;p2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4689" y="228600"/>
            <a:ext cx="2853174" cy="2703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81" name="Google Shape;181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00168" y="365996"/>
            <a:ext cx="5943841" cy="14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 " id="182" name="Google Shape;182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18090"/>
            <a:ext cx="9144010" cy="1428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0"/>
          <p:cNvSpPr/>
          <p:nvPr/>
        </p:nvSpPr>
        <p:spPr>
          <a:xfrm>
            <a:off x="8763008" y="2375975"/>
            <a:ext cx="381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0"/>
          <p:cNvSpPr/>
          <p:nvPr/>
        </p:nvSpPr>
        <p:spPr>
          <a:xfrm>
            <a:off x="157303" y="1482938"/>
            <a:ext cx="2910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 " id="185" name="Google Shape;185;p2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57303" y="1482938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0"/>
          <p:cNvSpPr/>
          <p:nvPr/>
        </p:nvSpPr>
        <p:spPr>
          <a:xfrm>
            <a:off x="307322" y="1599619"/>
            <a:ext cx="3096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0"/>
          <p:cNvSpPr/>
          <p:nvPr/>
        </p:nvSpPr>
        <p:spPr>
          <a:xfrm>
            <a:off x="843103" y="1528181"/>
            <a:ext cx="22242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0"/>
          <p:cNvSpPr/>
          <p:nvPr/>
        </p:nvSpPr>
        <p:spPr>
          <a:xfrm>
            <a:off x="435375" y="1528175"/>
            <a:ext cx="80715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800"/>
              <a:buFont typeface="Roboto Slab"/>
              <a:buNone/>
            </a:pPr>
            <a:r>
              <a:rPr b="1" lang="en" sz="18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Image Pointer Management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0"/>
          <p:cNvSpPr/>
          <p:nvPr/>
        </p:nvSpPr>
        <p:spPr>
          <a:xfrm>
            <a:off x="435375" y="1832450"/>
            <a:ext cx="7917600" cy="26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Currently there exists multiple copying of memory files to pipe the image to the backend.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CameraController(img) → Isolate(img) → OpenCV Handler(img) → C++(img)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Our goal next week is to minimize the image copying by using a pointer of the memory location of the image.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The image is stored within the cache of the device.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This requires a rewrite of the C++ code, </a:t>
            </a: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Isolate</a:t>
            </a: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, OpenCVHandler, and CameraController. 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CameraController(img) → Isolate(img_ptr) → OpenCV Handler(img_ptr) → C++(img_ptr) → C++(img)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Makes one copy instead of 3, reducing the load of image frame transfer by 3.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1300"/>
              <a:buFont typeface="Roboto"/>
              <a:buChar char="+"/>
            </a:pPr>
            <a:r>
              <a:rPr lang="en" sz="1300">
                <a:solidFill>
                  <a:srgbClr val="EEECD5"/>
                </a:solidFill>
                <a:latin typeface="Roboto"/>
                <a:ea typeface="Roboto"/>
                <a:cs typeface="Roboto"/>
                <a:sym typeface="Roboto"/>
              </a:rPr>
              <a:t>Can also fix additional OpenCV image distortion issues when pulling directly from memory.</a:t>
            </a:r>
            <a:endParaRPr sz="1300">
              <a:solidFill>
                <a:srgbClr val="EEEC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descr=" " id="190" name="Google Shape;190;p2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4653" y="3254288"/>
            <a:ext cx="609600" cy="60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0"/>
          <p:cNvSpPr/>
          <p:nvPr/>
        </p:nvSpPr>
        <p:spPr>
          <a:xfrm>
            <a:off x="157300" y="748375"/>
            <a:ext cx="74316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ECD5"/>
              </a:buClr>
              <a:buSzPts val="4800"/>
              <a:buFont typeface="Roboto Slab"/>
              <a:buNone/>
            </a:pPr>
            <a:r>
              <a:rPr b="1" lang="en" sz="3200">
                <a:solidFill>
                  <a:srgbClr val="EEECD5"/>
                </a:solidFill>
                <a:latin typeface="Roboto Slab"/>
                <a:ea typeface="Roboto Slab"/>
                <a:cs typeface="Roboto Slab"/>
                <a:sym typeface="Roboto Slab"/>
              </a:rPr>
              <a:t>Additional Latency Solution</a:t>
            </a:r>
            <a:endParaRPr b="1" sz="1500">
              <a:solidFill>
                <a:srgbClr val="EEECD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